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2" r:id="rId13"/>
    <p:sldId id="272" r:id="rId14"/>
    <p:sldId id="273" r:id="rId15"/>
    <p:sldId id="274" r:id="rId16"/>
    <p:sldId id="275" r:id="rId17"/>
    <p:sldId id="277" r:id="rId18"/>
    <p:sldId id="276" r:id="rId19"/>
    <p:sldId id="278" r:id="rId20"/>
    <p:sldId id="279" r:id="rId21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003" autoAdjust="0"/>
    <p:restoredTop sz="94660" autoAdjust="0"/>
  </p:normalViewPr>
  <p:slideViewPr>
    <p:cSldViewPr snapToGrid="0">
      <p:cViewPr varScale="1">
        <p:scale>
          <a:sx n="88" d="100"/>
          <a:sy n="88" d="100"/>
        </p:scale>
        <p:origin x="-422" y="-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6" name="Rectangle 10"/>
          <p:cNvSpPr/>
          <p:nvPr/>
        </p:nvSpPr>
        <p:spPr>
          <a:xfrm>
            <a:off x="1447800" y="1411288"/>
            <a:ext cx="9296400" cy="40354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" name="Rectangle 14"/>
          <p:cNvSpPr/>
          <p:nvPr/>
        </p:nvSpPr>
        <p:spPr>
          <a:xfrm>
            <a:off x="5135563" y="1268413"/>
            <a:ext cx="1920875" cy="7302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5249863" y="1268413"/>
            <a:ext cx="1692275" cy="644525"/>
            <a:chOff x="5318306" y="1386268"/>
            <a:chExt cx="1567331" cy="645295"/>
          </a:xfrm>
        </p:grpSpPr>
        <p:cxnSp>
          <p:nvCxnSpPr>
            <p:cNvPr id="9" name="Straight Connector 16"/>
            <p:cNvCxnSpPr/>
            <p:nvPr/>
          </p:nvCxnSpPr>
          <p:spPr>
            <a:xfrm>
              <a:off x="5318306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>
              <a:off x="6885637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125" y="1341438"/>
            <a:ext cx="1555750" cy="527050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142ACDB-1DFF-49DA-B5D7-3F2F2CE607F1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13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4150" y="5211763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7425" y="5211763"/>
            <a:ext cx="2111375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A0678229-218E-400D-A1AA-60719AF88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D8D36-E54C-43A2-9E4C-E709F4AABE22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CA992-0A3C-47C5-AE8F-2FEAF019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8282-818C-4DC2-91B0-1F03C557C9E5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F969C-7927-43CC-B939-1700ECA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938"/>
            <a:ext cx="100584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2103438"/>
            <a:ext cx="10058400" cy="39322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D658-CCE1-4519-8EFC-252512D8181F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1132-4697-443B-93D3-20FF7E0D2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A2328-BCA2-4F3E-92FC-F3B2FEE709C4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C6151-16E8-485D-BB77-61F1204A0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6" name="Rectangle 23"/>
          <p:cNvSpPr/>
          <p:nvPr/>
        </p:nvSpPr>
        <p:spPr>
          <a:xfrm>
            <a:off x="1447800" y="1411288"/>
            <a:ext cx="9296400" cy="40354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" name="Rectangle 29"/>
          <p:cNvSpPr/>
          <p:nvPr/>
        </p:nvSpPr>
        <p:spPr>
          <a:xfrm>
            <a:off x="5135563" y="1268413"/>
            <a:ext cx="1920875" cy="7302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5249863" y="1268413"/>
            <a:ext cx="1692275" cy="644525"/>
            <a:chOff x="5318306" y="1386268"/>
            <a:chExt cx="1567331" cy="645295"/>
          </a:xfrm>
        </p:grpSpPr>
        <p:cxnSp>
          <p:nvCxnSpPr>
            <p:cNvPr id="9" name="Straight Connector 31"/>
            <p:cNvCxnSpPr/>
            <p:nvPr/>
          </p:nvCxnSpPr>
          <p:spPr>
            <a:xfrm>
              <a:off x="5318306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32"/>
            <p:cNvCxnSpPr/>
            <p:nvPr/>
          </p:nvCxnSpPr>
          <p:spPr>
            <a:xfrm>
              <a:off x="6885637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300" y="1344613"/>
            <a:ext cx="1555750" cy="530225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4F54D25-1BD5-417C-9762-1690FD8B365F}" type="datetimeFigureOut">
              <a:rPr/>
              <a:pPr>
                <a:defRPr/>
              </a:pPr>
              <a:t>4/29/2020</a:t>
            </a:fld>
            <a:endParaRPr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4150" y="5211763"/>
            <a:ext cx="590708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250" y="5211763"/>
            <a:ext cx="2112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FD1C4-0125-45A8-8AFC-DED38C444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F25F0-7049-4F12-948D-9B1599EB96FC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5B280-968D-4409-8577-B153FEE23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CD331-A4CC-4145-B1D3-57CD6042E90D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47FE0-A0DE-45CA-979D-209EB63DA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6A83-E3CD-4A9A-85F6-F8026FCCA132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38DF6-BFF6-4155-B036-DD3769BF3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1832-D199-4278-ACC1-8E52A28D0FA7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8CFCD-41D2-4F99-B6DC-7899E9B2D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/>
          <p:nvPr/>
        </p:nvSpPr>
        <p:spPr>
          <a:xfrm>
            <a:off x="246063" y="238125"/>
            <a:ext cx="8531225" cy="638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4"/>
          <p:cNvSpPr/>
          <p:nvPr/>
        </p:nvSpPr>
        <p:spPr>
          <a:xfrm>
            <a:off x="9020175" y="238125"/>
            <a:ext cx="2925763" cy="638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1"/>
          <p:cNvSpPr/>
          <p:nvPr/>
        </p:nvSpPr>
        <p:spPr>
          <a:xfrm>
            <a:off x="9158288" y="374650"/>
            <a:ext cx="2651125" cy="610870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76D78-58D8-496B-8EB3-E6151979A173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363" y="6223000"/>
            <a:ext cx="1463675" cy="27463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786CB2F-9628-4E87-A0F5-D8FFC2ECD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/>
          <p:nvPr/>
        </p:nvSpPr>
        <p:spPr>
          <a:xfrm>
            <a:off x="9020175" y="238125"/>
            <a:ext cx="2925763" cy="638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9"/>
          <p:cNvSpPr/>
          <p:nvPr/>
        </p:nvSpPr>
        <p:spPr>
          <a:xfrm>
            <a:off x="9158288" y="374650"/>
            <a:ext cx="2651125" cy="610870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0E1C2C1B-9887-477D-897B-A673CD866BBA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538" y="6227763"/>
            <a:ext cx="1463675" cy="2730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15691FB-5C3F-4BF5-B51F-D83939E80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066800" y="642938"/>
            <a:ext cx="10058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6800" y="2103438"/>
            <a:ext cx="1005840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638" y="6307138"/>
            <a:ext cx="274320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DF1B58-B0EE-4A8C-8C4D-849864584E65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325" y="6307138"/>
            <a:ext cx="521335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563" y="6307138"/>
            <a:ext cx="1463675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1691ED-541B-47C0-9747-63FD2D317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3" r:id="rId2"/>
    <p:sldLayoutId id="2147483782" r:id="rId3"/>
    <p:sldLayoutId id="2147483774" r:id="rId4"/>
    <p:sldLayoutId id="2147483775" r:id="rId5"/>
    <p:sldLayoutId id="2147483776" r:id="rId6"/>
    <p:sldLayoutId id="2147483777" r:id="rId7"/>
    <p:sldLayoutId id="2147483783" r:id="rId8"/>
    <p:sldLayoutId id="2147483784" r:id="rId9"/>
    <p:sldLayoutId id="2147483778" r:id="rId10"/>
    <p:sldLayoutId id="2147483779" r:id="rId11"/>
    <p:sldLayoutId id="2147483780" r:id="rId12"/>
  </p:sldLayoutIdLst>
  <p:transition spd="med">
    <p:checker/>
  </p:transition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dirty="0">
          <a:solidFill>
            <a:srgbClr val="262626"/>
          </a:solidFill>
          <a:latin typeface="+mj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9pPr>
    </p:titleStyle>
    <p:bodyStyle>
      <a:lvl1pPr marL="182563" indent="-182563" algn="l" rtl="0" eaLnBrk="0" fontAlgn="base" hangingPunct="0">
        <a:spcBef>
          <a:spcPts val="9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2100" y="2090738"/>
            <a:ext cx="9067800" cy="2590800"/>
          </a:xfrm>
        </p:spPr>
        <p:txBody>
          <a:bodyPr/>
          <a:lstStyle/>
          <a:p>
            <a:pPr eaLnBrk="1" hangingPunct="1">
              <a:defRPr/>
            </a:pPr>
            <a:r>
              <a:rPr lang="ru-RU" cap="none" dirty="0" smtClean="0">
                <a:solidFill>
                  <a:srgbClr val="262626"/>
                </a:solidFill>
                <a:latin typeface="Arial" charset="0"/>
              </a:rPr>
              <a:t>Циклы с условием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93170" y="4232964"/>
            <a:ext cx="3983037" cy="761730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ru-RU" sz="1500" dirty="0" smtClean="0"/>
              <a:t>                                                                                               </a:t>
            </a:r>
            <a:r>
              <a:rPr lang="ru-RU" sz="1500" dirty="0" smtClean="0"/>
              <a:t>        </a:t>
            </a:r>
            <a:r>
              <a:rPr lang="ru-RU" sz="1500" dirty="0" smtClean="0">
                <a:latin typeface="Arial" charset="0"/>
              </a:rPr>
              <a:t>учитель информатики</a:t>
            </a:r>
            <a:endParaRPr lang="ru-RU" sz="15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ru-RU" sz="1500" dirty="0" smtClean="0">
                <a:latin typeface="Arial" charset="0"/>
              </a:rPr>
              <a:t>Волгин </a:t>
            </a:r>
            <a:r>
              <a:rPr lang="ru-RU" sz="1500" dirty="0" smtClean="0">
                <a:latin typeface="Arial" charset="0"/>
              </a:rPr>
              <a:t>Павел Михайлович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66800" y="655638"/>
            <a:ext cx="10058400" cy="1371600"/>
          </a:xfrm>
        </p:spPr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Восьмой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482013" cy="3932238"/>
          </a:xfrm>
        </p:spPr>
        <p:txBody>
          <a:bodyPr anchor="ctr"/>
          <a:lstStyle/>
          <a:p>
            <a:pPr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Как называются фактические значения параметра, которые передаются в процедуру? 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Девятый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839200" cy="3932238"/>
          </a:xfrm>
        </p:spPr>
        <p:txBody>
          <a:bodyPr anchor="ctr"/>
          <a:lstStyle/>
          <a:p>
            <a:pPr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Для чего необходима процедура с параметром?</a:t>
            </a:r>
            <a:r>
              <a:rPr lang="ru-RU" smtClean="0"/>
              <a:t> </a:t>
            </a:r>
            <a:endParaRPr lang="ru-RU" sz="4400" b="1" smtClean="0">
              <a:latin typeface="Times New Roman" pitchFamily="18" charset="0"/>
            </a:endParaRP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Интересные вопросы</a:t>
            </a:r>
          </a:p>
        </p:txBody>
      </p:sp>
      <p:sp>
        <p:nvSpPr>
          <p:cNvPr id="25602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Garamond" pitchFamily="18" charset="0"/>
              <a:buNone/>
            </a:pPr>
            <a:r>
              <a:rPr lang="ru-RU" sz="3600" smtClean="0"/>
              <a:t>Верно ли, что </a:t>
            </a:r>
            <a:r>
              <a:rPr lang="ru-RU" sz="3600" b="1" smtClean="0"/>
              <a:t>справа</a:t>
            </a:r>
            <a:r>
              <a:rPr lang="ru-RU" sz="3600" smtClean="0"/>
              <a:t> от робота – </a:t>
            </a:r>
            <a:r>
              <a:rPr lang="ru-RU" sz="3600" u="sng" smtClean="0"/>
              <a:t>свободно</a:t>
            </a:r>
            <a:r>
              <a:rPr lang="ru-RU" sz="3600" smtClean="0"/>
              <a:t>?</a:t>
            </a:r>
          </a:p>
          <a:p>
            <a:pPr eaLnBrk="1" hangingPunct="1">
              <a:buFont typeface="Garamond" pitchFamily="18" charset="0"/>
              <a:buNone/>
            </a:pPr>
            <a:endParaRPr lang="ru-RU" sz="3600" smtClean="0"/>
          </a:p>
        </p:txBody>
      </p:sp>
      <p:pic>
        <p:nvPicPr>
          <p:cNvPr id="2560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803650"/>
            <a:ext cx="72040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3150" y="4565650"/>
            <a:ext cx="1957388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smtClean="0">
                <a:latin typeface="Arial" charset="0"/>
              </a:rPr>
              <a:t>Интересные вопросы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Garamond" pitchFamily="18" charset="0"/>
              <a:buNone/>
            </a:pPr>
            <a:r>
              <a:rPr lang="ru-RU" sz="3600" smtClean="0"/>
              <a:t>Верно ли, что </a:t>
            </a:r>
            <a:r>
              <a:rPr lang="ru-RU" sz="3600" b="1" smtClean="0"/>
              <a:t>снизу</a:t>
            </a:r>
            <a:r>
              <a:rPr lang="ru-RU" sz="3600" smtClean="0"/>
              <a:t> от робота – </a:t>
            </a:r>
            <a:r>
              <a:rPr lang="ru-RU" sz="3600" u="sng" smtClean="0"/>
              <a:t>стена</a:t>
            </a:r>
            <a:r>
              <a:rPr lang="ru-RU" sz="3600" smtClean="0"/>
              <a:t>?</a:t>
            </a:r>
          </a:p>
          <a:p>
            <a:pPr eaLnBrk="1" hangingPunct="1">
              <a:buFont typeface="Garamond" pitchFamily="18" charset="0"/>
              <a:buNone/>
            </a:pPr>
            <a:endParaRPr lang="ru-RU" sz="3600" smtClean="0"/>
          </a:p>
        </p:txBody>
      </p:sp>
      <p:pic>
        <p:nvPicPr>
          <p:cNvPr id="2662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3825" y="2838450"/>
            <a:ext cx="628650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3150" y="4565650"/>
            <a:ext cx="1957388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Интересные вопросы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Garamond" pitchFamily="18" charset="0"/>
              <a:buNone/>
            </a:pPr>
            <a:r>
              <a:rPr lang="ru-RU" sz="3600" smtClean="0"/>
              <a:t>Верно ли, что </a:t>
            </a:r>
            <a:r>
              <a:rPr lang="ru-RU" sz="3600" b="1" smtClean="0"/>
              <a:t>слева</a:t>
            </a:r>
            <a:r>
              <a:rPr lang="ru-RU" sz="3600" smtClean="0"/>
              <a:t> от робота – </a:t>
            </a:r>
            <a:r>
              <a:rPr lang="ru-RU" sz="3600" u="sng" smtClean="0"/>
              <a:t>свободно</a:t>
            </a:r>
            <a:r>
              <a:rPr lang="ru-RU" sz="3600" smtClean="0"/>
              <a:t>?</a:t>
            </a:r>
          </a:p>
          <a:p>
            <a:pPr eaLnBrk="1" hangingPunct="1">
              <a:buFont typeface="Garamond" pitchFamily="18" charset="0"/>
              <a:buNone/>
            </a:pPr>
            <a:endParaRPr lang="ru-RU" sz="3600" smtClean="0"/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803650"/>
            <a:ext cx="72040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3150" y="4565650"/>
            <a:ext cx="1957388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Таблица логических запросов</a:t>
            </a:r>
          </a:p>
        </p:txBody>
      </p:sp>
      <p:graphicFrame>
        <p:nvGraphicFramePr>
          <p:cNvPr id="39972" name="Group 36"/>
          <p:cNvGraphicFramePr>
            <a:graphicFrameLocks noGrp="1"/>
          </p:cNvGraphicFramePr>
          <p:nvPr>
            <p:ph idx="1"/>
          </p:nvPr>
        </p:nvGraphicFramePr>
        <p:xfrm>
          <a:off x="3611563" y="1878013"/>
          <a:ext cx="7075487" cy="2682240"/>
        </p:xfrm>
        <a:graphic>
          <a:graphicData uri="http://schemas.openxmlformats.org/drawingml/2006/table">
            <a:tbl>
              <a:tblPr/>
              <a:tblGrid>
                <a:gridCol w="3538537"/>
                <a:gridCol w="3536950"/>
              </a:tblGrid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сверху стена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справа стена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снизу стена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слева стена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сверху свободно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справа свободно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снизу свободно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слева свободно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03" name="Rectangle 37"/>
          <p:cNvSpPr>
            <a:spLocks noChangeArrowheads="1"/>
          </p:cNvSpPr>
          <p:nvPr/>
        </p:nvSpPr>
        <p:spPr bwMode="auto">
          <a:xfrm>
            <a:off x="8151813" y="4794250"/>
            <a:ext cx="3749675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685800" algn="l"/>
              </a:tabLst>
            </a:pPr>
            <a:endParaRPr lang="ru-RU" sz="1400">
              <a:latin typeface="Times New Roman" pitchFamily="18" charset="0"/>
            </a:endParaRPr>
          </a:p>
          <a:p>
            <a:pPr algn="ctr">
              <a:tabLst>
                <a:tab pos="685800" algn="l"/>
              </a:tabLst>
            </a:pPr>
            <a:endParaRPr lang="ru-RU" sz="1400">
              <a:latin typeface="Times New Roman" pitchFamily="18" charset="0"/>
            </a:endParaRPr>
          </a:p>
          <a:p>
            <a:pPr algn="ctr">
              <a:tabLst>
                <a:tab pos="685800" algn="l"/>
              </a:tabLst>
            </a:pPr>
            <a:endParaRPr lang="ru-RU" sz="1400">
              <a:latin typeface="Times New Roman" pitchFamily="18" charset="0"/>
            </a:endParaRPr>
          </a:p>
          <a:p>
            <a:pPr algn="ctr">
              <a:tabLst>
                <a:tab pos="685800" algn="l"/>
              </a:tabLst>
            </a:pPr>
            <a:r>
              <a:rPr lang="ru-RU" sz="1200">
                <a:latin typeface="Times New Roman" pitchFamily="18" charset="0"/>
              </a:rPr>
              <a:t>Робот выполняет команды, если снизу</a:t>
            </a:r>
            <a:endParaRPr lang="en-US" sz="1200">
              <a:latin typeface="Times New Roman" pitchFamily="18" charset="0"/>
            </a:endParaRPr>
          </a:p>
          <a:p>
            <a:pPr algn="ctr">
              <a:tabLst>
                <a:tab pos="685800" algn="l"/>
              </a:tabLst>
            </a:pPr>
            <a:r>
              <a:rPr lang="ru-RU" sz="1200">
                <a:latin typeface="Times New Roman" pitchFamily="18" charset="0"/>
              </a:rPr>
              <a:t> нет никаких препятствий до тех пор, пока снизу не появится стена</a:t>
            </a:r>
          </a:p>
        </p:txBody>
      </p:sp>
      <p:sp>
        <p:nvSpPr>
          <p:cNvPr id="28704" name="Rectangle 39"/>
          <p:cNvSpPr>
            <a:spLocks noChangeArrowheads="1"/>
          </p:cNvSpPr>
          <p:nvPr/>
        </p:nvSpPr>
        <p:spPr bwMode="auto">
          <a:xfrm>
            <a:off x="238125" y="1666875"/>
            <a:ext cx="31718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ru-RU" sz="1200">
                <a:latin typeface="Times New Roman" pitchFamily="18" charset="0"/>
              </a:rPr>
              <a:t>Робот выполняет команды,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 если сверху есть препятствие до тех пор, 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пока сверху не станет свободно</a:t>
            </a:r>
          </a:p>
        </p:txBody>
      </p:sp>
      <p:sp>
        <p:nvSpPr>
          <p:cNvPr id="28705" name="Rectangle 40"/>
          <p:cNvSpPr>
            <a:spLocks noChangeArrowheads="1"/>
          </p:cNvSpPr>
          <p:nvPr/>
        </p:nvSpPr>
        <p:spPr bwMode="auto">
          <a:xfrm>
            <a:off x="238125" y="2365375"/>
            <a:ext cx="3228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ru-RU" sz="1200">
                <a:latin typeface="Times New Roman" pitchFamily="18" charset="0"/>
              </a:rPr>
              <a:t>Робот выполняет команды, 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если сверху нет никаких препятствий до тех пор, </a:t>
            </a:r>
            <a:r>
              <a:rPr lang="en-US" sz="1200">
                <a:latin typeface="Times New Roman" pitchFamily="18" charset="0"/>
              </a:rPr>
              <a:t/>
            </a:r>
            <a:br>
              <a:rPr lang="en-US" sz="1200">
                <a:latin typeface="Times New Roman" pitchFamily="18" charset="0"/>
              </a:rPr>
            </a:br>
            <a:r>
              <a:rPr lang="ru-RU" sz="1200">
                <a:latin typeface="Times New Roman" pitchFamily="18" charset="0"/>
              </a:rPr>
              <a:t>пока сверху не появится стена</a:t>
            </a:r>
          </a:p>
        </p:txBody>
      </p:sp>
      <p:sp>
        <p:nvSpPr>
          <p:cNvPr id="28706" name="Rectangle 41"/>
          <p:cNvSpPr>
            <a:spLocks noChangeArrowheads="1"/>
          </p:cNvSpPr>
          <p:nvPr/>
        </p:nvSpPr>
        <p:spPr bwMode="auto">
          <a:xfrm>
            <a:off x="290513" y="3254375"/>
            <a:ext cx="3124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1200">
                <a:latin typeface="Times New Roman" pitchFamily="18" charset="0"/>
              </a:rPr>
              <a:t>Робот выполняет команды, 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если справа есть препятствие до тех пор,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 пока справа не станет свободно</a:t>
            </a:r>
          </a:p>
        </p:txBody>
      </p:sp>
      <p:sp>
        <p:nvSpPr>
          <p:cNvPr id="28707" name="Rectangle 42"/>
          <p:cNvSpPr>
            <a:spLocks noChangeArrowheads="1"/>
          </p:cNvSpPr>
          <p:nvPr/>
        </p:nvSpPr>
        <p:spPr bwMode="auto">
          <a:xfrm>
            <a:off x="158750" y="4037013"/>
            <a:ext cx="3309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ru-RU" sz="1200">
                <a:latin typeface="Times New Roman" pitchFamily="18" charset="0"/>
              </a:rPr>
              <a:t>Робот выполняет команды,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 если справа нет никаких препятствий до тех пор,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 пока справа не появится стена</a:t>
            </a:r>
          </a:p>
        </p:txBody>
      </p:sp>
      <p:sp>
        <p:nvSpPr>
          <p:cNvPr id="28708" name="Rectangle 43"/>
          <p:cNvSpPr>
            <a:spLocks noChangeArrowheads="1"/>
          </p:cNvSpPr>
          <p:nvPr/>
        </p:nvSpPr>
        <p:spPr bwMode="auto">
          <a:xfrm>
            <a:off x="212725" y="4989513"/>
            <a:ext cx="5014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1200">
                <a:latin typeface="Times New Roman" pitchFamily="18" charset="0"/>
              </a:rPr>
              <a:t>Робот выполняет команды, если слева есть препятствие до тех пор,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 пока слева не станет свободно</a:t>
            </a:r>
          </a:p>
        </p:txBody>
      </p:sp>
      <p:sp>
        <p:nvSpPr>
          <p:cNvPr id="28709" name="Rectangle 44"/>
          <p:cNvSpPr>
            <a:spLocks noChangeArrowheads="1"/>
          </p:cNvSpPr>
          <p:nvPr/>
        </p:nvSpPr>
        <p:spPr bwMode="auto">
          <a:xfrm>
            <a:off x="214313" y="5567363"/>
            <a:ext cx="37798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endParaRPr lang="ru-RU"/>
          </a:p>
          <a:p>
            <a:pPr defTabSz="914400"/>
            <a:r>
              <a:rPr lang="ru-RU" sz="1200">
                <a:latin typeface="Times New Roman" pitchFamily="18" charset="0"/>
              </a:rPr>
              <a:t>Робот выполняет команды, 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если слева нет никаких препятствий до тех пор, 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пока слева не появится стена</a:t>
            </a:r>
          </a:p>
        </p:txBody>
      </p:sp>
      <p:sp>
        <p:nvSpPr>
          <p:cNvPr id="28710" name="Rectangle 45"/>
          <p:cNvSpPr>
            <a:spLocks noChangeArrowheads="1"/>
          </p:cNvSpPr>
          <p:nvPr/>
        </p:nvSpPr>
        <p:spPr bwMode="auto">
          <a:xfrm>
            <a:off x="4373563" y="5473700"/>
            <a:ext cx="39528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endParaRPr lang="ru-RU"/>
          </a:p>
          <a:p>
            <a:pPr defTabSz="914400"/>
            <a:r>
              <a:rPr lang="ru-RU" sz="1200">
                <a:latin typeface="Times New Roman" pitchFamily="18" charset="0"/>
              </a:rPr>
              <a:t>Робот выполняет команды, если 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снизу есть препятствие до тех пор, пока </a:t>
            </a:r>
            <a:endParaRPr lang="en-US" sz="1200">
              <a:latin typeface="Times New Roman" pitchFamily="18" charset="0"/>
            </a:endParaRPr>
          </a:p>
          <a:p>
            <a:pPr defTabSz="914400"/>
            <a:r>
              <a:rPr lang="ru-RU" sz="1200">
                <a:latin typeface="Times New Roman" pitchFamily="18" charset="0"/>
              </a:rPr>
              <a:t>снизу не станет свободно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100798325-boy-character-carto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6163" y="1973263"/>
            <a:ext cx="4175125" cy="42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Помогаем Артему решать задачи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5421313" y="2103438"/>
            <a:ext cx="6480175" cy="3932237"/>
          </a:xfrm>
        </p:spPr>
        <p:txBody>
          <a:bodyPr/>
          <a:lstStyle/>
          <a:p>
            <a:pPr lvl="4" eaLnBrk="1" hangingPunct="1">
              <a:buFont typeface="Garamond" pitchFamily="18" charset="0"/>
              <a:buNone/>
            </a:pPr>
            <a:r>
              <a:rPr lang="ru-RU" sz="1600" b="1" smtClean="0">
                <a:latin typeface="Times New Roman" pitchFamily="18" charset="0"/>
              </a:rPr>
              <a:t>Задача 1:</a:t>
            </a:r>
            <a:r>
              <a:rPr lang="ru-RU" sz="1600" smtClean="0">
                <a:latin typeface="Times New Roman" pitchFamily="18" charset="0"/>
              </a:rPr>
              <a:t> Программист Артем хочет написать алгоритм на                            алгоритмическом языке в системе КУМИР, который превратит стартовую обстановку в конечную. Робот находится в обстановке 12.</a:t>
            </a:r>
            <a:r>
              <a:rPr lang="en-US" sz="1600" smtClean="0">
                <a:latin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</a:rPr>
              <a:t>К сожалению, Артем поторопился и написал алгоритм неправильно, в результате чего программа зациклилась. Помогите Артему найти ошибку.</a:t>
            </a:r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3513" y="4184650"/>
            <a:ext cx="5033962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100798325-boy-character-carto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6163" y="1973263"/>
            <a:ext cx="4175125" cy="42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Помогаем Артему решать задачи</a:t>
            </a:r>
          </a:p>
        </p:txBody>
      </p:sp>
      <p:sp>
        <p:nvSpPr>
          <p:cNvPr id="30723" name="Rectangle 4"/>
          <p:cNvSpPr>
            <a:spLocks noGrp="1"/>
          </p:cNvSpPr>
          <p:nvPr>
            <p:ph type="body" idx="1"/>
          </p:nvPr>
        </p:nvSpPr>
        <p:spPr>
          <a:xfrm>
            <a:off x="5467350" y="2195513"/>
            <a:ext cx="6453188" cy="3932237"/>
          </a:xfrm>
        </p:spPr>
        <p:txBody>
          <a:bodyPr/>
          <a:lstStyle/>
          <a:p>
            <a:pPr lvl="4" eaLnBrk="1" hangingPunct="1">
              <a:buFont typeface="Garamond" pitchFamily="18" charset="0"/>
              <a:buNone/>
            </a:pPr>
            <a:r>
              <a:rPr lang="ru-RU" sz="1600" b="1" smtClean="0">
                <a:latin typeface="Times New Roman" pitchFamily="18" charset="0"/>
              </a:rPr>
              <a:t> Задача </a:t>
            </a:r>
            <a:r>
              <a:rPr lang="en-US" sz="1600" b="1" smtClean="0">
                <a:latin typeface="Times New Roman" pitchFamily="18" charset="0"/>
              </a:rPr>
              <a:t>2</a:t>
            </a:r>
            <a:r>
              <a:rPr lang="ru-RU" sz="1600" b="1" smtClean="0">
                <a:latin typeface="Times New Roman" pitchFamily="18" charset="0"/>
              </a:rPr>
              <a:t>:</a:t>
            </a:r>
            <a:r>
              <a:rPr lang="ru-RU" sz="1600" smtClean="0">
                <a:latin typeface="Times New Roman" pitchFamily="18" charset="0"/>
              </a:rPr>
              <a:t> Программист Артем очень любит лесенки. Его Робот находится в самом начале пути. Помогите Артему написать программу, которая переместит его на самую вершину, при этом, закрасив все клетки, которые встречаются на пути. В программе необходимо использовать </a:t>
            </a:r>
            <a:r>
              <a:rPr lang="ru-RU" sz="1600" b="1" smtClean="0">
                <a:latin typeface="Times New Roman" pitchFamily="18" charset="0"/>
              </a:rPr>
              <a:t>вспомогательные алгоритмы</a:t>
            </a:r>
          </a:p>
        </p:txBody>
      </p:sp>
      <p:pic>
        <p:nvPicPr>
          <p:cNvPr id="3072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214813"/>
            <a:ext cx="4637087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Теперь мы большие корпорации</a:t>
            </a:r>
          </a:p>
        </p:txBody>
      </p:sp>
      <p:pic>
        <p:nvPicPr>
          <p:cNvPr id="3174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54100" y="2101850"/>
            <a:ext cx="2454275" cy="2468563"/>
          </a:xfrm>
        </p:spPr>
      </p:pic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6263" y="2209800"/>
            <a:ext cx="4071937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69375" y="2273300"/>
            <a:ext cx="2692400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1039813" y="0"/>
            <a:ext cx="10058400" cy="1371600"/>
          </a:xfrm>
        </p:spPr>
        <p:txBody>
          <a:bodyPr/>
          <a:lstStyle/>
          <a:p>
            <a:pPr algn="ctr" eaLnBrk="1" hangingPunct="1"/>
            <a:r>
              <a:rPr lang="ru-RU" smtClean="0"/>
              <a:t>Самое важное</a:t>
            </a:r>
          </a:p>
        </p:txBody>
      </p:sp>
      <p:pic>
        <p:nvPicPr>
          <p:cNvPr id="3277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22713" y="912813"/>
            <a:ext cx="4325937" cy="1692275"/>
          </a:xfrm>
        </p:spPr>
      </p:pic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690563" y="2767013"/>
            <a:ext cx="105997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Цикл с условием – это цикл, который выполняется до тех пор, пока некоторое условие не станет ложным.</a:t>
            </a:r>
            <a:r>
              <a:rPr lang="ru-RU"/>
              <a:t>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Количество шагов такого цикла зависит от исходных данных.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Логическая команда – это запрос, на который исполнитель отвечает «да» или «нет».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Всего существует 8 логических команд Робота: </a:t>
            </a:r>
            <a:r>
              <a:rPr lang="ru-RU" i="1" u="sng"/>
              <a:t>сверху стена, справа стена, снизу стена, слева стена, сверху свободно, снизу свободно, слева свободно, справа свободно;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Цикл с условием начинается со слова «пока».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Зацикливание – это ситуация, когда цикл выполняется бесконечно. Чтобы избежать зацикливания, необходимо изменять расположение Робота, стремиться к тому, чтобы условие стало ложным.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066800" y="307975"/>
            <a:ext cx="10058400" cy="839788"/>
          </a:xfrm>
        </p:spPr>
        <p:txBody>
          <a:bodyPr/>
          <a:lstStyle/>
          <a:p>
            <a:pPr algn="ctr" eaLnBrk="1" hangingPunct="1"/>
            <a:r>
              <a:rPr lang="ru-RU" sz="4300" smtClean="0">
                <a:latin typeface="Arial" charset="0"/>
              </a:rPr>
              <a:t>Информационные крестики-нолики</a:t>
            </a:r>
            <a:r>
              <a:rPr lang="ru-RU" sz="4300" smtClean="0"/>
              <a:t/>
            </a:r>
            <a:br>
              <a:rPr lang="ru-RU" sz="4300" smtClean="0"/>
            </a:br>
            <a:endParaRPr lang="ru-RU" sz="4300" smtClean="0"/>
          </a:p>
        </p:txBody>
      </p:sp>
      <p:graphicFrame>
        <p:nvGraphicFramePr>
          <p:cNvPr id="14358" name="Group 22"/>
          <p:cNvGraphicFramePr>
            <a:graphicFrameLocks noGrp="1"/>
          </p:cNvGraphicFramePr>
          <p:nvPr/>
        </p:nvGraphicFramePr>
        <p:xfrm>
          <a:off x="2032000" y="719138"/>
          <a:ext cx="8128000" cy="5418138"/>
        </p:xfrm>
        <a:graphic>
          <a:graphicData uri="http://schemas.openxmlformats.org/drawingml/2006/table">
            <a:tbl>
              <a:tblPr/>
              <a:tblGrid>
                <a:gridCol w="2709863"/>
                <a:gridCol w="2708275"/>
                <a:gridCol w="2709862"/>
              </a:tblGrid>
              <a:tr h="180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" action="ppaction://hlinksldjump"/>
                        </a:rPr>
                        <a:t>1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2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3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4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5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7" action="ppaction://hlinksldjump"/>
                        </a:rPr>
                        <a:t>6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8" action="ppaction://hlinksldjump"/>
                        </a:rPr>
                        <a:t>7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9" action="ppaction://hlinksldjump"/>
                        </a:rPr>
                        <a:t>8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0" action="ppaction://hlinksldjump"/>
                        </a:rPr>
                        <a:t>9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380" name="Picture 24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1053763" y="5448300"/>
            <a:ext cx="8175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До встречи!</a:t>
            </a:r>
          </a:p>
        </p:txBody>
      </p:sp>
      <p:pic>
        <p:nvPicPr>
          <p:cNvPr id="33794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36988" y="2433638"/>
            <a:ext cx="4826000" cy="3906837"/>
          </a:xfrm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Первый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500" y="1839913"/>
            <a:ext cx="8945563" cy="3932237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Какие алгоритмы </a:t>
            </a:r>
          </a:p>
          <a:p>
            <a:pPr algn="ctr"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называются циклическими?</a:t>
            </a:r>
            <a:r>
              <a:rPr lang="ru-RU" sz="4000" smtClean="0"/>
              <a:t> </a:t>
            </a:r>
          </a:p>
          <a:p>
            <a:pPr eaLnBrk="1" hangingPunct="1"/>
            <a:endParaRPr lang="ru-RU" sz="4000" smtClean="0"/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53563" y="2365375"/>
            <a:ext cx="2381250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Второй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666163" cy="3932238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Какой цикл называется </a:t>
            </a:r>
          </a:p>
          <a:p>
            <a:pPr algn="ctr"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вложенным?</a:t>
            </a:r>
            <a:r>
              <a:rPr lang="ru-RU" sz="4000" smtClean="0"/>
              <a:t> </a:t>
            </a:r>
          </a:p>
          <a:p>
            <a:pPr eaLnBrk="1" hangingPunct="1"/>
            <a:endParaRPr lang="ru-RU" sz="4000" smtClean="0"/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Третий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839200" cy="4449763"/>
          </a:xfrm>
        </p:spPr>
        <p:txBody>
          <a:bodyPr anchor="ctr"/>
          <a:lstStyle/>
          <a:p>
            <a:pPr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Что будет выполнять робот при следующей последовательности команд:</a:t>
            </a:r>
            <a:r>
              <a:rPr lang="ru-RU" sz="5400" b="1" smtClean="0">
                <a:latin typeface="Times New Roman" pitchFamily="18" charset="0"/>
              </a:rPr>
              <a:t> </a:t>
            </a:r>
            <a:endParaRPr lang="en-US" sz="5400" b="1" smtClean="0">
              <a:latin typeface="Times New Roman" pitchFamily="18" charset="0"/>
            </a:endParaRPr>
          </a:p>
          <a:p>
            <a:pPr eaLnBrk="1" hangingPunct="1"/>
            <a:r>
              <a:rPr lang="en-US" b="1" i="1" noProof="1" smtClean="0"/>
              <a:t>. </a:t>
            </a:r>
            <a:r>
              <a:rPr lang="ru-RU" b="1" i="1" noProof="1" smtClean="0"/>
              <a:t>нц 7 раз</a:t>
            </a:r>
            <a:br>
              <a:rPr lang="ru-RU" b="1" i="1" noProof="1" smtClean="0"/>
            </a:br>
            <a:r>
              <a:rPr lang="ru-RU" b="1" i="1" noProof="1" smtClean="0"/>
              <a:t>. . закрасить</a:t>
            </a:r>
            <a:br>
              <a:rPr lang="ru-RU" b="1" i="1" noProof="1" smtClean="0"/>
            </a:br>
            <a:r>
              <a:rPr lang="ru-RU" b="1" i="1" noProof="1" smtClean="0"/>
              <a:t>. . вниз</a:t>
            </a:r>
            <a:br>
              <a:rPr lang="ru-RU" b="1" i="1" noProof="1" smtClean="0"/>
            </a:br>
            <a:r>
              <a:rPr lang="ru-RU" b="1" i="1" noProof="1" smtClean="0"/>
              <a:t>. кц</a:t>
            </a:r>
            <a:endParaRPr lang="ru-RU" b="1" i="1" smtClean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98013" y="2352675"/>
            <a:ext cx="2411412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Четвертый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667750" cy="3932238"/>
          </a:xfrm>
        </p:spPr>
        <p:txBody>
          <a:bodyPr anchor="ctr"/>
          <a:lstStyle/>
          <a:p>
            <a:pPr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Для чего нужны комментарии?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9500" y="615950"/>
            <a:ext cx="10058400" cy="1371600"/>
          </a:xfrm>
        </p:spPr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Пятый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50838" y="1655763"/>
            <a:ext cx="10058400" cy="3932237"/>
          </a:xfrm>
        </p:spPr>
        <p:txBody>
          <a:bodyPr anchor="ctr"/>
          <a:lstStyle/>
          <a:p>
            <a:pPr eaLnBrk="1" hangingPunct="1">
              <a:buFont typeface="Garamond" pitchFamily="18" charset="0"/>
              <a:buNone/>
            </a:pPr>
            <a:endParaRPr lang="ru-RU" smtClean="0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465138" y="1830388"/>
            <a:ext cx="8748712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ts val="900"/>
              </a:spcBef>
              <a:buClr>
                <a:srgbClr val="262626"/>
              </a:buClr>
              <a:buFont typeface="Garamond" pitchFamily="18" charset="0"/>
              <a:buNone/>
            </a:pPr>
            <a:r>
              <a:rPr lang="ru-RU" sz="2800">
                <a:latin typeface="Times New Roman" pitchFamily="18" charset="0"/>
              </a:rPr>
              <a:t>В данной обстановке напишите алгоритм, </a:t>
            </a:r>
            <a:endParaRPr lang="en-US" sz="2800">
              <a:latin typeface="Times New Roman" pitchFamily="18" charset="0"/>
            </a:endParaRPr>
          </a:p>
          <a:p>
            <a:pPr defTabSz="914400">
              <a:spcBef>
                <a:spcPts val="900"/>
              </a:spcBef>
              <a:buClr>
                <a:srgbClr val="262626"/>
              </a:buClr>
              <a:buFont typeface="Garamond" pitchFamily="18" charset="0"/>
              <a:buNone/>
            </a:pPr>
            <a:r>
              <a:rPr lang="ru-RU" sz="2800">
                <a:latin typeface="Times New Roman" pitchFamily="18" charset="0"/>
              </a:rPr>
              <a:t>используя Цикл </a:t>
            </a:r>
            <a:r>
              <a:rPr lang="en-US" sz="2800">
                <a:latin typeface="Times New Roman" pitchFamily="18" charset="0"/>
              </a:rPr>
              <a:t>N </a:t>
            </a:r>
            <a:r>
              <a:rPr lang="ru-RU" sz="2800">
                <a:latin typeface="Times New Roman" pitchFamily="18" charset="0"/>
              </a:rPr>
              <a:t>раз,</a:t>
            </a:r>
          </a:p>
          <a:p>
            <a:pPr defTabSz="914400">
              <a:spcBef>
                <a:spcPts val="900"/>
              </a:spcBef>
              <a:buClr>
                <a:srgbClr val="262626"/>
              </a:buClr>
              <a:buFont typeface="Garamond" pitchFamily="18" charset="0"/>
              <a:buNone/>
            </a:pPr>
            <a:r>
              <a:rPr lang="ru-RU" sz="2800">
                <a:latin typeface="Times New Roman" pitchFamily="18" charset="0"/>
              </a:rPr>
              <a:t>чтобы закрасить все клетки по периметру </a:t>
            </a:r>
          </a:p>
        </p:txBody>
      </p:sp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003675"/>
            <a:ext cx="3405188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68775" y="4059238"/>
            <a:ext cx="338931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0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Шестой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335963" cy="3932238"/>
          </a:xfrm>
        </p:spPr>
        <p:txBody>
          <a:bodyPr anchor="ctr"/>
          <a:lstStyle/>
          <a:p>
            <a:pPr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Какая величина называется переменной?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Седьмой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655050" cy="3932238"/>
          </a:xfrm>
        </p:spPr>
        <p:txBody>
          <a:bodyPr anchor="ctr"/>
          <a:lstStyle/>
          <a:p>
            <a:pPr eaLnBrk="1" hangingPunct="1">
              <a:buFont typeface="Garamond" pitchFamily="18" charset="0"/>
              <a:buNone/>
            </a:pPr>
            <a:r>
              <a:rPr lang="ru-RU" sz="4400" smtClean="0">
                <a:latin typeface="Times New Roman" pitchFamily="18" charset="0"/>
              </a:rPr>
              <a:t>Для чего необходимо объявление переменной?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2474</TotalTime>
  <Words>536</Words>
  <Application>Microsoft Office PowerPoint</Application>
  <PresentationFormat>Произвольный</PresentationFormat>
  <Paragraphs>90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Савон</vt:lpstr>
      <vt:lpstr>Циклы с условием</vt:lpstr>
      <vt:lpstr>Информационные крестики-нолики </vt:lpstr>
      <vt:lpstr>Первый вопрос</vt:lpstr>
      <vt:lpstr>Второй вопрос</vt:lpstr>
      <vt:lpstr>Третий вопрос</vt:lpstr>
      <vt:lpstr>Четвертый вопрос</vt:lpstr>
      <vt:lpstr>Пятый вопрос</vt:lpstr>
      <vt:lpstr>Шестой вопрос</vt:lpstr>
      <vt:lpstr>Седьмой вопрос</vt:lpstr>
      <vt:lpstr>Восьмой вопрос</vt:lpstr>
      <vt:lpstr>Девятый вопрос</vt:lpstr>
      <vt:lpstr>Интересные вопросы</vt:lpstr>
      <vt:lpstr>Интересные вопросы</vt:lpstr>
      <vt:lpstr>Интересные вопросы</vt:lpstr>
      <vt:lpstr>Таблица логических запросов</vt:lpstr>
      <vt:lpstr>Помогаем Артему решать задачи</vt:lpstr>
      <vt:lpstr>Помогаем Артему решать задачи</vt:lpstr>
      <vt:lpstr>Теперь мы большие корпорации</vt:lpstr>
      <vt:lpstr>Самое важное</vt:lpstr>
      <vt:lpstr>До встречи!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 информатики и природа информации</dc:title>
  <dc:creator>Иван</dc:creator>
  <cp:lastModifiedBy>Павел</cp:lastModifiedBy>
  <cp:revision>18</cp:revision>
  <dcterms:created xsi:type="dcterms:W3CDTF">2020-04-26T20:15:09Z</dcterms:created>
  <dcterms:modified xsi:type="dcterms:W3CDTF">2024-08-04T18:35:16Z</dcterms:modified>
</cp:coreProperties>
</file>