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80" r:id="rId13"/>
    <p:sldId id="281" r:id="rId14"/>
    <p:sldId id="282" r:id="rId15"/>
    <p:sldId id="283" r:id="rId16"/>
    <p:sldId id="284" r:id="rId17"/>
    <p:sldId id="286" r:id="rId18"/>
    <p:sldId id="287" r:id="rId19"/>
    <p:sldId id="288" r:id="rId20"/>
    <p:sldId id="262" r:id="rId21"/>
    <p:sldId id="278" r:id="rId22"/>
    <p:sldId id="289" r:id="rId23"/>
    <p:sldId id="279" r:id="rId24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3" autoAdjust="0"/>
    <p:restoredTop sz="94660" autoAdjust="0"/>
  </p:normalViewPr>
  <p:slideViewPr>
    <p:cSldViewPr snapToGrid="0">
      <p:cViewPr varScale="1">
        <p:scale>
          <a:sx n="73" d="100"/>
          <a:sy n="73" d="100"/>
        </p:scale>
        <p:origin x="-570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6" name="Rectangle 10"/>
          <p:cNvSpPr/>
          <p:nvPr/>
        </p:nvSpPr>
        <p:spPr>
          <a:xfrm>
            <a:off x="1447800" y="1411288"/>
            <a:ext cx="9296400" cy="4035425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7" name="Rectangle 14"/>
          <p:cNvSpPr/>
          <p:nvPr/>
        </p:nvSpPr>
        <p:spPr>
          <a:xfrm>
            <a:off x="5135563" y="1268413"/>
            <a:ext cx="1920875" cy="7302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5249863" y="1268413"/>
            <a:ext cx="1692275" cy="644525"/>
            <a:chOff x="5318306" y="1386268"/>
            <a:chExt cx="1567331" cy="645295"/>
          </a:xfrm>
        </p:grpSpPr>
        <p:cxnSp>
          <p:nvCxnSpPr>
            <p:cNvPr id="9" name="Straight Connector 16"/>
            <p:cNvCxnSpPr/>
            <p:nvPr/>
          </p:nvCxnSpPr>
          <p:spPr>
            <a:xfrm>
              <a:off x="5318306" y="1386268"/>
              <a:ext cx="0" cy="640526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7"/>
            <p:cNvCxnSpPr/>
            <p:nvPr/>
          </p:nvCxnSpPr>
          <p:spPr>
            <a:xfrm>
              <a:off x="6885637" y="1386268"/>
              <a:ext cx="0" cy="640526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125" y="1341438"/>
            <a:ext cx="1555750" cy="527050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7D7548D8-3BF2-429D-A546-9B77E2A7F5A6}" type="datetimeFigureOut">
              <a:rPr lang="en-US"/>
              <a:pPr>
                <a:defRPr/>
              </a:pPr>
              <a:t>8/16/2020</a:t>
            </a:fld>
            <a:endParaRPr lang="en-US"/>
          </a:p>
        </p:txBody>
      </p:sp>
      <p:sp>
        <p:nvSpPr>
          <p:cNvPr id="13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4150" y="5211763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7425" y="5211763"/>
            <a:ext cx="2111375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E79EEDE6-65C1-413E-B11E-DD9E27275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32BA0-35EA-4456-B2A7-2303841FB907}" type="datetimeFigureOut">
              <a:rPr lang="en-US"/>
              <a:pPr>
                <a:defRPr/>
              </a:pPr>
              <a:t>8/16/2020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00802-0020-49BC-B023-E36714764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80CE7-FF5D-4C4C-BD34-988959DA7C76}" type="datetimeFigureOut">
              <a:rPr lang="en-US"/>
              <a:pPr>
                <a:defRPr/>
              </a:pPr>
              <a:t>8/16/2020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F0846-3FA3-4AA0-888F-A50FD9E9E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938"/>
            <a:ext cx="100584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066800" y="2103438"/>
            <a:ext cx="10058400" cy="3932237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FD212-A672-41AF-B877-0C51530E3D1B}" type="datetimeFigureOut">
              <a:rPr lang="en-US"/>
              <a:pPr>
                <a:defRPr/>
              </a:pPr>
              <a:t>8/16/2020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AF780-E9E1-45D8-93F5-4E6450AFF1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B5449-3901-48F7-AF6A-852A790D881E}" type="datetimeFigureOut">
              <a:rPr lang="en-US"/>
              <a:pPr>
                <a:defRPr/>
              </a:pPr>
              <a:t>8/16/2020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2B898-69CA-4653-96C3-F2FAA829D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6" name="Rectangle 23"/>
          <p:cNvSpPr/>
          <p:nvPr/>
        </p:nvSpPr>
        <p:spPr>
          <a:xfrm>
            <a:off x="1447800" y="1411288"/>
            <a:ext cx="9296400" cy="4035425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7" name="Rectangle 29"/>
          <p:cNvSpPr/>
          <p:nvPr/>
        </p:nvSpPr>
        <p:spPr>
          <a:xfrm>
            <a:off x="5135563" y="1268413"/>
            <a:ext cx="1920875" cy="7302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8" name="Group 30"/>
          <p:cNvGrpSpPr>
            <a:grpSpLocks/>
          </p:cNvGrpSpPr>
          <p:nvPr/>
        </p:nvGrpSpPr>
        <p:grpSpPr bwMode="auto">
          <a:xfrm>
            <a:off x="5249863" y="1268413"/>
            <a:ext cx="1692275" cy="644525"/>
            <a:chOff x="5318306" y="1386268"/>
            <a:chExt cx="1567331" cy="645295"/>
          </a:xfrm>
        </p:grpSpPr>
        <p:cxnSp>
          <p:nvCxnSpPr>
            <p:cNvPr id="9" name="Straight Connector 31"/>
            <p:cNvCxnSpPr/>
            <p:nvPr/>
          </p:nvCxnSpPr>
          <p:spPr>
            <a:xfrm>
              <a:off x="5318306" y="1386268"/>
              <a:ext cx="0" cy="640526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32"/>
            <p:cNvCxnSpPr/>
            <p:nvPr/>
          </p:nvCxnSpPr>
          <p:spPr>
            <a:xfrm>
              <a:off x="6885637" y="1386268"/>
              <a:ext cx="0" cy="640526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300" y="1344613"/>
            <a:ext cx="1555750" cy="530225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452A5E2-36D3-48F8-9C0D-BB0190C27110}" type="datetimeFigureOut">
              <a:rPr/>
              <a:pPr>
                <a:defRPr/>
              </a:pPr>
              <a:t>8/14/2020</a:t>
            </a:fld>
            <a:endParaRPr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4150" y="5211763"/>
            <a:ext cx="5907088" cy="22860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250" y="5211763"/>
            <a:ext cx="2112963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6556C-02D3-4376-BCC4-66123ABEA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F0C66-9606-4FF7-B46A-A5C39E368B04}" type="datetimeFigureOut">
              <a:rPr lang="en-US"/>
              <a:pPr>
                <a:defRPr/>
              </a:pPr>
              <a:t>8/16/2020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0C20A-8BFC-45FC-9212-CD807B1477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80A05-FD60-49D5-9A0E-18780935D473}" type="datetimeFigureOut">
              <a:rPr lang="en-US"/>
              <a:pPr>
                <a:defRPr/>
              </a:pPr>
              <a:t>8/16/2020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6A662-CCCF-4B79-84EC-E9F8F21AC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E7655-8312-44F3-9906-AD2C6CA2B771}" type="datetimeFigureOut">
              <a:rPr lang="en-US"/>
              <a:pPr>
                <a:defRPr/>
              </a:pPr>
              <a:t>8/16/2020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E6198-D497-43FF-8892-B8AE8CA285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86E81-8FAE-41F6-9663-8DC24B055B79}" type="datetimeFigureOut">
              <a:rPr lang="en-US"/>
              <a:pPr>
                <a:defRPr/>
              </a:pPr>
              <a:t>8/16/2020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52C2D-9076-4032-B063-A42FD657C5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/>
          <p:nvPr/>
        </p:nvSpPr>
        <p:spPr>
          <a:xfrm>
            <a:off x="246063" y="238125"/>
            <a:ext cx="8531225" cy="63817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14"/>
          <p:cNvSpPr/>
          <p:nvPr/>
        </p:nvSpPr>
        <p:spPr>
          <a:xfrm>
            <a:off x="9020175" y="238125"/>
            <a:ext cx="2925763" cy="638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11"/>
          <p:cNvSpPr/>
          <p:nvPr/>
        </p:nvSpPr>
        <p:spPr>
          <a:xfrm>
            <a:off x="9158288" y="374650"/>
            <a:ext cx="2651125" cy="610870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F275D-496A-4139-A1D9-A215551C9A3B}" type="datetimeFigureOut">
              <a:rPr lang="en-US"/>
              <a:pPr>
                <a:defRPr/>
              </a:pPr>
              <a:t>8/16/2020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363" y="6223000"/>
            <a:ext cx="1463675" cy="274638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6300639-657D-4607-841E-39DD01D0E4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/>
          <p:nvPr/>
        </p:nvSpPr>
        <p:spPr>
          <a:xfrm>
            <a:off x="9020175" y="238125"/>
            <a:ext cx="2925763" cy="638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9"/>
          <p:cNvSpPr/>
          <p:nvPr/>
        </p:nvSpPr>
        <p:spPr>
          <a:xfrm>
            <a:off x="9158288" y="374650"/>
            <a:ext cx="2651125" cy="610870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>
              <a:defRPr/>
            </a:pPr>
            <a:fld id="{28C66CE7-DF62-4792-9A08-212A333BF277}" type="datetimeFigureOut">
              <a:rPr lang="en-US"/>
              <a:pPr>
                <a:defRPr/>
              </a:pPr>
              <a:t>8/16/2020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538" y="6227763"/>
            <a:ext cx="1463675" cy="27305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D5D5751-2C11-4081-B091-FA8D203029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1066800" y="642938"/>
            <a:ext cx="10058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6800" y="2103438"/>
            <a:ext cx="10058400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638" y="6307138"/>
            <a:ext cx="2743200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F0898F-34C6-43A8-BEC0-72B9553F96FD}" type="datetimeFigureOut">
              <a:rPr lang="en-US"/>
              <a:pPr>
                <a:defRPr/>
              </a:pPr>
              <a:t>8/16/2020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325" y="6307138"/>
            <a:ext cx="5213350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563" y="6307138"/>
            <a:ext cx="1463675" cy="2746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1C24D0-DB68-4983-A2B5-86A58B13EB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73" r:id="rId2"/>
    <p:sldLayoutId id="2147483782" r:id="rId3"/>
    <p:sldLayoutId id="2147483774" r:id="rId4"/>
    <p:sldLayoutId id="2147483775" r:id="rId5"/>
    <p:sldLayoutId id="2147483776" r:id="rId6"/>
    <p:sldLayoutId id="2147483777" r:id="rId7"/>
    <p:sldLayoutId id="2147483783" r:id="rId8"/>
    <p:sldLayoutId id="2147483784" r:id="rId9"/>
    <p:sldLayoutId id="2147483778" r:id="rId10"/>
    <p:sldLayoutId id="2147483779" r:id="rId11"/>
    <p:sldLayoutId id="2147483780" r:id="rId12"/>
  </p:sldLayoutIdLst>
  <p:transition spd="med">
    <p:checker/>
  </p:transition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dirty="0">
          <a:solidFill>
            <a:srgbClr val="262626"/>
          </a:solidFill>
          <a:latin typeface="+mj-lt"/>
          <a:ea typeface="+mn-ea"/>
          <a:cs typeface="+mn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rgbClr val="262626"/>
          </a:solidFill>
          <a:latin typeface="Century Gothic" pitchFamily="34" charset="0"/>
        </a:defRPr>
      </a:lvl9pPr>
    </p:titleStyle>
    <p:bodyStyle>
      <a:lvl1pPr marL="182563" indent="-182563" algn="l" rtl="0" eaLnBrk="0" fontAlgn="base" hangingPunct="0">
        <a:spcBef>
          <a:spcPts val="9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eaLnBrk="0" fontAlgn="base" hangingPunct="0">
        <a:spcBef>
          <a:spcPts val="5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50" indent="-182563" algn="l" rtl="0" eaLnBrk="0" fontAlgn="base" hangingPunct="0">
        <a:spcBef>
          <a:spcPts val="5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5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500"/>
        </a:spcBef>
        <a:spcAft>
          <a:spcPct val="0"/>
        </a:spcAft>
        <a:buClr>
          <a:srgbClr val="262626"/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2100" y="2090738"/>
            <a:ext cx="9067800" cy="2590800"/>
          </a:xfrm>
        </p:spPr>
        <p:txBody>
          <a:bodyPr/>
          <a:lstStyle/>
          <a:p>
            <a:pPr eaLnBrk="1" hangingPunct="1">
              <a:defRPr/>
            </a:pPr>
            <a:r>
              <a:rPr lang="ru-RU" cap="none" smtClean="0">
                <a:solidFill>
                  <a:srgbClr val="262626"/>
                </a:solidFill>
                <a:latin typeface="Arial" charset="0"/>
              </a:rPr>
              <a:t>Элементы алгебры логики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61150" y="4376738"/>
            <a:ext cx="3983038" cy="457200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ru-RU" sz="1500" smtClean="0"/>
              <a:t>                                                                                               </a:t>
            </a:r>
            <a:r>
              <a:rPr lang="ru-RU" sz="1500" smtClean="0">
                <a:latin typeface="Arial" charset="0"/>
              </a:rPr>
              <a:t>учитель информатики МОУ «СОШ №20»</a:t>
            </a:r>
          </a:p>
          <a:p>
            <a:pPr algn="r" eaLnBrk="1" hangingPunct="1">
              <a:spcBef>
                <a:spcPct val="0"/>
              </a:spcBef>
              <a:defRPr/>
            </a:pPr>
            <a:r>
              <a:rPr lang="ru-RU" sz="1500" smtClean="0">
                <a:latin typeface="Arial" charset="0"/>
              </a:rPr>
              <a:t>Волгин Павел Михайлович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66800" y="655638"/>
            <a:ext cx="10058400" cy="1371600"/>
          </a:xfrm>
        </p:spPr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Восьмой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77825" y="2092325"/>
            <a:ext cx="8482013" cy="3932238"/>
          </a:xfrm>
        </p:spPr>
        <p:txBody>
          <a:bodyPr anchor="ctr"/>
          <a:lstStyle/>
          <a:p>
            <a:pPr algn="ctr" eaLnBrk="1" hangingPunct="1">
              <a:buFont typeface="Garamond" pitchFamily="18" charset="0"/>
              <a:buNone/>
            </a:pPr>
            <a:r>
              <a:rPr lang="ru-RU" sz="4000" dirty="0" smtClean="0">
                <a:latin typeface="Times New Roman" pitchFamily="18" charset="0"/>
              </a:rPr>
              <a:t>Верно ли, что максимальное число, которое можно записать в один байт – это 255?</a:t>
            </a: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0" y="2047875"/>
            <a:ext cx="2638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16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5400" dirty="0" smtClean="0">
                <a:latin typeface="Arial" charset="0"/>
              </a:rPr>
              <a:t>Девятый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77825" y="2092325"/>
            <a:ext cx="8839200" cy="3932238"/>
          </a:xfrm>
        </p:spPr>
        <p:txBody>
          <a:bodyPr anchor="ctr"/>
          <a:lstStyle/>
          <a:p>
            <a:pPr algn="ctr" eaLnBrk="1" hangingPunct="1">
              <a:buFont typeface="Garamond" pitchFamily="18" charset="0"/>
              <a:buNone/>
            </a:pPr>
            <a:r>
              <a:rPr lang="ru-RU" sz="4000" dirty="0" smtClean="0">
                <a:latin typeface="Times New Roman" pitchFamily="18" charset="0"/>
              </a:rPr>
              <a:t>Верно ли, что существуют отрицательные системы счисления?</a:t>
            </a:r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0" y="2047875"/>
            <a:ext cx="2638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>
          <a:xfrm>
            <a:off x="1066800" y="642938"/>
            <a:ext cx="10728325" cy="1371600"/>
          </a:xfrm>
        </p:spPr>
        <p:txBody>
          <a:bodyPr/>
          <a:lstStyle/>
          <a:p>
            <a:pPr algn="ctr"/>
            <a:r>
              <a:rPr lang="ru-RU" sz="5400" smtClean="0">
                <a:latin typeface="Arial" charset="0"/>
              </a:rPr>
              <a:t>Найди истинные высказывания</a:t>
            </a:r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ru-RU" sz="3600" smtClean="0">
                <a:latin typeface="Times New Roman" pitchFamily="18" charset="0"/>
              </a:rPr>
              <a:t>2 + 2 = 17</a:t>
            </a:r>
          </a:p>
          <a:p>
            <a:pPr>
              <a:buFontTx/>
              <a:buChar char="•"/>
            </a:pPr>
            <a:r>
              <a:rPr lang="ru-RU" sz="3600" smtClean="0">
                <a:latin typeface="Times New Roman" pitchFamily="18" charset="0"/>
              </a:rPr>
              <a:t>Александр Пушкин – русский поэт</a:t>
            </a:r>
          </a:p>
          <a:p>
            <a:pPr>
              <a:buFontTx/>
              <a:buChar char="•"/>
            </a:pPr>
            <a:r>
              <a:rPr lang="ru-RU" sz="3600" smtClean="0">
                <a:latin typeface="Times New Roman" pitchFamily="18" charset="0"/>
              </a:rPr>
              <a:t>Россия – самая большая страна в мире по численности населения</a:t>
            </a:r>
          </a:p>
          <a:p>
            <a:pPr>
              <a:buFontTx/>
              <a:buChar char="•"/>
            </a:pPr>
            <a:r>
              <a:rPr lang="ru-RU" sz="3600" smtClean="0">
                <a:latin typeface="Times New Roman" pitchFamily="18" charset="0"/>
              </a:rPr>
              <a:t>Компьютер – аппаратно-программное устройство.</a:t>
            </a:r>
          </a:p>
          <a:p>
            <a:pPr>
              <a:buFontTx/>
              <a:buNone/>
            </a:pPr>
            <a:endParaRPr lang="ru-RU" sz="360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check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1066800" y="642938"/>
            <a:ext cx="10631488" cy="1371600"/>
          </a:xfrm>
        </p:spPr>
        <p:txBody>
          <a:bodyPr/>
          <a:lstStyle/>
          <a:p>
            <a:pPr algn="ctr"/>
            <a:r>
              <a:rPr lang="ru-RU" sz="5400" smtClean="0">
                <a:latin typeface="Arial" charset="0"/>
              </a:rPr>
              <a:t>Логическая операция «конъюнкция»</a:t>
            </a:r>
          </a:p>
        </p:txBody>
      </p:sp>
      <p:graphicFrame>
        <p:nvGraphicFramePr>
          <p:cNvPr id="39968" name="Group 32"/>
          <p:cNvGraphicFramePr>
            <a:graphicFrameLocks noGrp="1"/>
          </p:cNvGraphicFramePr>
          <p:nvPr>
            <p:ph idx="1"/>
          </p:nvPr>
        </p:nvGraphicFramePr>
        <p:xfrm>
          <a:off x="1066800" y="2103438"/>
          <a:ext cx="10058400" cy="3895726"/>
        </p:xfrm>
        <a:graphic>
          <a:graphicData uri="http://schemas.openxmlformats.org/drawingml/2006/table">
            <a:tbl>
              <a:tblPr/>
              <a:tblGrid>
                <a:gridCol w="3352800"/>
                <a:gridCol w="3352800"/>
                <a:gridCol w="3352800"/>
              </a:tblGrid>
              <a:tr h="787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Высказывание 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Высказывание 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 и 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58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58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7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heck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>
          <a:xfrm>
            <a:off x="1066800" y="630238"/>
            <a:ext cx="10058400" cy="1371600"/>
          </a:xfrm>
        </p:spPr>
        <p:txBody>
          <a:bodyPr/>
          <a:lstStyle/>
          <a:p>
            <a:pPr algn="ctr"/>
            <a:r>
              <a:rPr lang="ru-RU" sz="5400" smtClean="0">
                <a:latin typeface="Arial" charset="0"/>
              </a:rPr>
              <a:t>Какая конъюнкция истинна?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Москва – столица России </a:t>
            </a:r>
            <a:r>
              <a:rPr lang="ru-RU" sz="3600" b="1" smtClean="0">
                <a:latin typeface="Times New Roman" pitchFamily="18" charset="0"/>
              </a:rPr>
              <a:t>И</a:t>
            </a:r>
            <a:r>
              <a:rPr lang="ru-RU" sz="3600" smtClean="0">
                <a:latin typeface="Times New Roman" pitchFamily="18" charset="0"/>
              </a:rPr>
              <a:t> 2 + 2 = 17</a:t>
            </a:r>
          </a:p>
          <a:p>
            <a:r>
              <a:rPr lang="ru-RU" sz="3600" smtClean="0">
                <a:latin typeface="Times New Roman" pitchFamily="18" charset="0"/>
              </a:rPr>
              <a:t>В феврале 30 дней </a:t>
            </a:r>
            <a:r>
              <a:rPr lang="ru-RU" sz="3600" b="1" smtClean="0">
                <a:latin typeface="Times New Roman" pitchFamily="18" charset="0"/>
              </a:rPr>
              <a:t>И</a:t>
            </a:r>
            <a:r>
              <a:rPr lang="ru-RU" sz="3600" smtClean="0">
                <a:latin typeface="Times New Roman" pitchFamily="18" charset="0"/>
              </a:rPr>
              <a:t> март весенний месяц</a:t>
            </a:r>
          </a:p>
          <a:p>
            <a:r>
              <a:rPr lang="ru-RU" sz="3600" smtClean="0">
                <a:latin typeface="Times New Roman" pitchFamily="18" charset="0"/>
              </a:rPr>
              <a:t>3*5 = 15 </a:t>
            </a:r>
            <a:r>
              <a:rPr lang="ru-RU" sz="3600" b="1" smtClean="0">
                <a:latin typeface="Times New Roman" pitchFamily="18" charset="0"/>
              </a:rPr>
              <a:t>И</a:t>
            </a:r>
            <a:r>
              <a:rPr lang="ru-RU" sz="3600" smtClean="0">
                <a:latin typeface="Times New Roman" pitchFamily="18" charset="0"/>
              </a:rPr>
              <a:t> число 7 - простое</a:t>
            </a:r>
          </a:p>
        </p:txBody>
      </p:sp>
    </p:spTree>
  </p:cSld>
  <p:clrMapOvr>
    <a:masterClrMapping/>
  </p:clrMapOvr>
  <p:transition spd="med">
    <p:check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smtClean="0">
                <a:latin typeface="Arial" charset="0"/>
              </a:rPr>
              <a:t>Логическая операция «дизъюнкция»</a:t>
            </a:r>
          </a:p>
        </p:txBody>
      </p:sp>
      <p:graphicFrame>
        <p:nvGraphicFramePr>
          <p:cNvPr id="43012" name="Group 4"/>
          <p:cNvGraphicFramePr>
            <a:graphicFrameLocks noGrp="1"/>
          </p:cNvGraphicFramePr>
          <p:nvPr>
            <p:ph idx="1"/>
          </p:nvPr>
        </p:nvGraphicFramePr>
        <p:xfrm>
          <a:off x="1066800" y="2103438"/>
          <a:ext cx="10058400" cy="3932240"/>
        </p:xfrm>
        <a:graphic>
          <a:graphicData uri="http://schemas.openxmlformats.org/drawingml/2006/table">
            <a:tbl>
              <a:tblPr/>
              <a:tblGrid>
                <a:gridCol w="3352800"/>
                <a:gridCol w="3352800"/>
                <a:gridCol w="3352800"/>
              </a:tblGrid>
              <a:tr h="7953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Высказывание 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Высказывание 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 или 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53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heck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smtClean="0">
                <a:latin typeface="Arial" charset="0"/>
              </a:rPr>
              <a:t>Чем схожи эти высказывания?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>
          <a:xfrm>
            <a:off x="1054100" y="2103438"/>
            <a:ext cx="10058400" cy="3932237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Июль – летний месяц</a:t>
            </a:r>
          </a:p>
          <a:p>
            <a:r>
              <a:rPr lang="ru-RU" sz="3600" smtClean="0">
                <a:latin typeface="Times New Roman" pitchFamily="18" charset="0"/>
              </a:rPr>
              <a:t>Июль – не летний месяц</a:t>
            </a:r>
          </a:p>
        </p:txBody>
      </p:sp>
      <p:pic>
        <p:nvPicPr>
          <p:cNvPr id="2969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53425" y="1851025"/>
            <a:ext cx="32861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/>
            <a:r>
              <a:rPr lang="ru-RU" smtClean="0">
                <a:latin typeface="Arial" charset="0"/>
              </a:rPr>
              <a:t>Логическая операция «инверсия»</a:t>
            </a:r>
          </a:p>
        </p:txBody>
      </p:sp>
      <p:graphicFrame>
        <p:nvGraphicFramePr>
          <p:cNvPr id="45088" name="Group 32"/>
          <p:cNvGraphicFramePr>
            <a:graphicFrameLocks noGrp="1"/>
          </p:cNvGraphicFramePr>
          <p:nvPr>
            <p:ph idx="4294967295"/>
          </p:nvPr>
        </p:nvGraphicFramePr>
        <p:xfrm>
          <a:off x="1774825" y="2127250"/>
          <a:ext cx="8324850" cy="2344739"/>
        </p:xfrm>
        <a:graphic>
          <a:graphicData uri="http://schemas.openxmlformats.org/drawingml/2006/table">
            <a:tbl>
              <a:tblPr/>
              <a:tblGrid>
                <a:gridCol w="4162425"/>
                <a:gridCol w="4162425"/>
              </a:tblGrid>
              <a:tr h="7953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Высказывание 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Высказывание </a:t>
                      </a: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НЕ 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heck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latin typeface="Arial" charset="0"/>
              </a:rPr>
              <a:t>Три группы</a:t>
            </a:r>
          </a:p>
        </p:txBody>
      </p:sp>
      <p:pic>
        <p:nvPicPr>
          <p:cNvPr id="3174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05250" y="2078038"/>
            <a:ext cx="4486275" cy="3932237"/>
          </a:xfrm>
        </p:spPr>
      </p:pic>
    </p:spTree>
  </p:cSld>
  <p:clrMapOvr>
    <a:masterClrMapping/>
  </p:clrMapOvr>
  <p:transition spd="med">
    <p:check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smtClean="0">
                <a:latin typeface="Arial" charset="0"/>
              </a:rPr>
              <a:t>Законы алгебры логики</a:t>
            </a:r>
          </a:p>
        </p:txBody>
      </p:sp>
      <p:pic>
        <p:nvPicPr>
          <p:cNvPr id="32770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74975" y="2089150"/>
            <a:ext cx="6254750" cy="3932238"/>
          </a:xfrm>
        </p:spPr>
      </p:pic>
    </p:spTree>
  </p:cSld>
  <p:clrMapOvr>
    <a:masterClrMapping/>
  </p:clrMapOvr>
  <p:transition spd="med">
    <p:check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1163638" y="760413"/>
            <a:ext cx="10021887" cy="411162"/>
          </a:xfrm>
        </p:spPr>
        <p:txBody>
          <a:bodyPr/>
          <a:lstStyle/>
          <a:p>
            <a:pPr algn="ctr" eaLnBrk="1" hangingPunct="1"/>
            <a:r>
              <a:rPr lang="ru-RU" sz="4300" smtClean="0">
                <a:latin typeface="Arial" charset="0"/>
              </a:rPr>
              <a:t>Крестики-нолики</a:t>
            </a:r>
            <a:r>
              <a:rPr lang="ru-RU" sz="4300" smtClean="0"/>
              <a:t/>
            </a:r>
            <a:br>
              <a:rPr lang="ru-RU" sz="4300" smtClean="0"/>
            </a:br>
            <a:endParaRPr lang="ru-RU" sz="4300" smtClean="0"/>
          </a:p>
        </p:txBody>
      </p:sp>
      <p:graphicFrame>
        <p:nvGraphicFramePr>
          <p:cNvPr id="14358" name="Group 22"/>
          <p:cNvGraphicFramePr>
            <a:graphicFrameLocks noGrp="1"/>
          </p:cNvGraphicFramePr>
          <p:nvPr/>
        </p:nvGraphicFramePr>
        <p:xfrm>
          <a:off x="2447925" y="1304925"/>
          <a:ext cx="7737475" cy="4991100"/>
        </p:xfrm>
        <a:graphic>
          <a:graphicData uri="http://schemas.openxmlformats.org/drawingml/2006/table">
            <a:tbl>
              <a:tblPr/>
              <a:tblGrid>
                <a:gridCol w="2579688"/>
                <a:gridCol w="2578100"/>
                <a:gridCol w="2579687"/>
              </a:tblGrid>
              <a:tr h="166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2" action="ppaction://hlinksldjump"/>
                        </a:rPr>
                        <a:t>1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3" action="ppaction://hlinksldjump"/>
                        </a:rPr>
                        <a:t>2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4" action="ppaction://hlinksldjump"/>
                        </a:rPr>
                        <a:t>3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5" action="ppaction://hlinksldjump"/>
                        </a:rPr>
                        <a:t>4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6" action="ppaction://hlinksldjump"/>
                        </a:rPr>
                        <a:t>5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7" action="ppaction://hlinksldjump"/>
                        </a:rPr>
                        <a:t>6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8" action="ppaction://hlinksldjump"/>
                        </a:rPr>
                        <a:t>7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9" action="ppaction://hlinksldjump"/>
                        </a:rPr>
                        <a:t>8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ct val="0"/>
                        </a:spcAft>
                        <a:buClr>
                          <a:srgbClr val="262626"/>
                        </a:buClr>
                        <a:buSzTx/>
                        <a:buFont typeface="Garamond" pitchFamily="18" charset="0"/>
                        <a:buNone/>
                        <a:tabLst/>
                      </a:pPr>
                      <a:r>
                        <a:rPr kumimoji="0" lang="ru-RU" sz="7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hlinkClick r:id="rId10" action="ppaction://hlinksldjump"/>
                        </a:rPr>
                        <a:t>9</a:t>
                      </a:r>
                      <a:endParaRPr kumimoji="0" lang="ru-RU" sz="7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380" name="Picture 24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1053763" y="5448300"/>
            <a:ext cx="8175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dirty="0" smtClean="0">
                <a:latin typeface="Arial" charset="0"/>
              </a:rPr>
              <a:t>Домашнее задание</a:t>
            </a:r>
          </a:p>
        </p:txBody>
      </p:sp>
      <p:sp>
        <p:nvSpPr>
          <p:cNvPr id="33794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Стр. 22 – 27 прочитать;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Знать основные понятия по теме «Элементы алгебры логики», которые мы сегодня с вами выписали;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Стр. 37 вопросы: 2 – 6 ответить письменно;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Придумать свои высказывания и попробовать построить к ним таблицу истинности.</a:t>
            </a:r>
          </a:p>
        </p:txBody>
      </p:sp>
      <p:pic>
        <p:nvPicPr>
          <p:cNvPr id="3379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88375" y="4165600"/>
            <a:ext cx="3240088" cy="24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>
          <a:xfrm>
            <a:off x="1235075" y="317500"/>
            <a:ext cx="10058400" cy="957263"/>
          </a:xfrm>
        </p:spPr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Самое важное</a:t>
            </a:r>
          </a:p>
        </p:txBody>
      </p:sp>
      <p:pic>
        <p:nvPicPr>
          <p:cNvPr id="3481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119563" y="1477963"/>
            <a:ext cx="4154487" cy="1625600"/>
          </a:xfrm>
        </p:spPr>
      </p:pic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684213" y="3254375"/>
            <a:ext cx="10599737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  <a:tabLst>
                <a:tab pos="457200" algn="l"/>
              </a:tabLst>
            </a:pPr>
            <a:r>
              <a:rPr lang="ru-RU" b="1"/>
              <a:t> Высказывание – </a:t>
            </a:r>
            <a:r>
              <a:rPr lang="ru-RU"/>
              <a:t>это предложение на любом языке, содержание которого можно однозначно определить как истинное или ложное;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/>
              <a:t> Конъюнкция – </a:t>
            </a:r>
            <a:r>
              <a:rPr lang="ru-RU"/>
              <a:t>логическая операция, ставящая в соответствие каждым двум высказываниям новое высказывание, являющееся истинным тогда, и только тогда, когда оба исходных высказываний истинны;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/>
              <a:t> Дизъюнкция – </a:t>
            </a:r>
            <a:r>
              <a:rPr lang="ru-RU"/>
              <a:t>логическая операция, которая каждым двум высказываниям ставит в соответствие новое высказывание, являющееся ложным тогда и только тогда, когда оба исходных высказывания ложны;</a:t>
            </a:r>
          </a:p>
          <a:p>
            <a:pPr>
              <a:buFontTx/>
              <a:buChar char="•"/>
              <a:tabLst>
                <a:tab pos="457200" algn="l"/>
              </a:tabLst>
            </a:pPr>
            <a:r>
              <a:rPr lang="ru-RU" b="1"/>
              <a:t> Инверсия – </a:t>
            </a:r>
            <a:r>
              <a:rPr lang="ru-RU"/>
              <a:t>логическая операция, которая каждому высказыванию ставит в соответствие новое высказывание, значение которого противоположно исходному.</a:t>
            </a:r>
          </a:p>
          <a:p>
            <a:pPr>
              <a:tabLst>
                <a:tab pos="457200" algn="l"/>
              </a:tabLst>
            </a:pPr>
            <a:endParaRPr lang="ru-RU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smtClean="0">
                <a:latin typeface="Arial" charset="0"/>
              </a:rPr>
              <a:t>Подведем итоги</a:t>
            </a:r>
          </a:p>
        </p:txBody>
      </p:sp>
      <p:pic>
        <p:nvPicPr>
          <p:cNvPr id="3584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25800" y="2024063"/>
            <a:ext cx="6083300" cy="3932237"/>
          </a:xfrm>
        </p:spPr>
      </p:pic>
    </p:spTree>
  </p:cSld>
  <p:clrMapOvr>
    <a:masterClrMapping/>
  </p:clrMapOvr>
  <p:transition spd="med">
    <p:checker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До встречи!</a:t>
            </a:r>
          </a:p>
        </p:txBody>
      </p:sp>
      <p:pic>
        <p:nvPicPr>
          <p:cNvPr id="3686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36988" y="2433638"/>
            <a:ext cx="4826000" cy="3906837"/>
          </a:xfrm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Первый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7500" y="1839913"/>
            <a:ext cx="8945563" cy="3932237"/>
          </a:xfrm>
        </p:spPr>
        <p:txBody>
          <a:bodyPr anchor="ctr"/>
          <a:lstStyle/>
          <a:p>
            <a:pPr algn="ctr" eaLnBrk="1" hangingPunct="1">
              <a:buFont typeface="Garamond" pitchFamily="18" charset="0"/>
              <a:buNone/>
            </a:pPr>
            <a:r>
              <a:rPr lang="ru-RU" sz="4000" dirty="0" smtClean="0">
                <a:latin typeface="Arial" charset="0"/>
              </a:rPr>
              <a:t>Верно ли, что двоичный код состоит из нулей и единиц?</a:t>
            </a:r>
            <a:r>
              <a:rPr lang="ru-RU" sz="4000" dirty="0" smtClean="0"/>
              <a:t> </a:t>
            </a:r>
          </a:p>
          <a:p>
            <a:pPr eaLnBrk="1" hangingPunct="1"/>
            <a:endParaRPr lang="ru-RU" sz="4000" dirty="0" smtClean="0"/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53563" y="2365375"/>
            <a:ext cx="2381250" cy="318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Второй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77825" y="2092325"/>
            <a:ext cx="8666163" cy="3932238"/>
          </a:xfrm>
        </p:spPr>
        <p:txBody>
          <a:bodyPr anchor="ctr"/>
          <a:lstStyle/>
          <a:p>
            <a:pPr algn="ctr" eaLnBrk="1" hangingPunct="1">
              <a:buFont typeface="Garamond" pitchFamily="18" charset="0"/>
              <a:buNone/>
            </a:pPr>
            <a:r>
              <a:rPr lang="ru-RU" sz="4000" dirty="0" smtClean="0">
                <a:latin typeface="Arial" charset="0"/>
              </a:rPr>
              <a:t>Верно ли, что в 24</a:t>
            </a:r>
            <a:r>
              <a:rPr lang="ru-RU" sz="4000" baseline="-25000" dirty="0" smtClean="0">
                <a:latin typeface="Arial" charset="0"/>
              </a:rPr>
              <a:t>10</a:t>
            </a:r>
            <a:r>
              <a:rPr lang="ru-RU" sz="4000" dirty="0" smtClean="0">
                <a:latin typeface="Arial" charset="0"/>
              </a:rPr>
              <a:t> в двоичной системе счисления равно 11001</a:t>
            </a:r>
            <a:r>
              <a:rPr lang="ru-RU" sz="4000" baseline="-25000" dirty="0" smtClean="0">
                <a:latin typeface="Arial" charset="0"/>
              </a:rPr>
              <a:t>2</a:t>
            </a:r>
            <a:r>
              <a:rPr lang="ru-RU" sz="4000" dirty="0" smtClean="0">
                <a:latin typeface="Arial" charset="0"/>
              </a:rPr>
              <a:t>?</a:t>
            </a:r>
          </a:p>
          <a:p>
            <a:pPr eaLnBrk="1" hangingPunct="1"/>
            <a:endParaRPr lang="ru-RU" sz="4000" dirty="0" smtClean="0"/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0" y="2047875"/>
            <a:ext cx="2638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5400" dirty="0" smtClean="0">
                <a:latin typeface="Arial" charset="0"/>
              </a:rPr>
              <a:t>Третий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77825" y="2092325"/>
            <a:ext cx="8839200" cy="4449763"/>
          </a:xfrm>
        </p:spPr>
        <p:txBody>
          <a:bodyPr anchor="ctr"/>
          <a:lstStyle/>
          <a:p>
            <a:pPr algn="ctr" eaLnBrk="1" hangingPunct="1">
              <a:buFont typeface="Garamond" pitchFamily="18" charset="0"/>
              <a:buNone/>
            </a:pPr>
            <a:r>
              <a:rPr lang="ru-RU" sz="4000" dirty="0" smtClean="0">
                <a:latin typeface="Arial" charset="0"/>
              </a:rPr>
              <a:t>Верно ли, что в одном байте ровно 8 бит?</a:t>
            </a:r>
            <a:r>
              <a:rPr lang="ru-RU" sz="4000" b="1" dirty="0" smtClean="0">
                <a:latin typeface="Times New Roman" pitchFamily="18" charset="0"/>
              </a:rPr>
              <a:t> </a:t>
            </a:r>
            <a:endParaRPr lang="en-US" sz="4000" b="1" dirty="0" smtClean="0">
              <a:latin typeface="Times New Roman" pitchFamily="18" charset="0"/>
            </a:endParaRPr>
          </a:p>
          <a:p>
            <a:pPr eaLnBrk="1" hangingPunct="1"/>
            <a:endParaRPr lang="ru-RU" b="1" i="1" dirty="0" smtClean="0"/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98013" y="2352675"/>
            <a:ext cx="2411412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5400" dirty="0" smtClean="0">
                <a:latin typeface="Arial" charset="0"/>
              </a:rPr>
              <a:t>Четвертый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77825" y="2092325"/>
            <a:ext cx="8667750" cy="3932238"/>
          </a:xfrm>
        </p:spPr>
        <p:txBody>
          <a:bodyPr anchor="ctr"/>
          <a:lstStyle/>
          <a:p>
            <a:pPr algn="ctr" eaLnBrk="1" hangingPunct="1">
              <a:buFont typeface="Garamond" pitchFamily="18" charset="0"/>
              <a:buNone/>
            </a:pPr>
            <a:r>
              <a:rPr lang="ru-RU" sz="4000" dirty="0" smtClean="0">
                <a:latin typeface="Arial" charset="0"/>
              </a:rPr>
              <a:t>Верно ли, что в шестнадцатеричной системе счисления используются буквы?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0" y="2047875"/>
            <a:ext cx="2638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9500" y="615950"/>
            <a:ext cx="10058400" cy="1371600"/>
          </a:xfrm>
        </p:spPr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Пятый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50838" y="1655763"/>
            <a:ext cx="10058400" cy="3932237"/>
          </a:xfrm>
        </p:spPr>
        <p:txBody>
          <a:bodyPr anchor="ctr"/>
          <a:lstStyle/>
          <a:p>
            <a:pPr eaLnBrk="1" hangingPunct="1">
              <a:buFont typeface="Garamond" pitchFamily="18" charset="0"/>
              <a:buNone/>
            </a:pPr>
            <a:endParaRPr lang="ru-RU" dirty="0" smtClean="0"/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0" y="2047875"/>
            <a:ext cx="2638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465138" y="1830388"/>
            <a:ext cx="8748712" cy="1438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>
              <a:spcBef>
                <a:spcPts val="900"/>
              </a:spcBef>
              <a:buClr>
                <a:srgbClr val="262626"/>
              </a:buClr>
              <a:buFont typeface="Garamond" pitchFamily="18" charset="0"/>
              <a:buNone/>
            </a:pPr>
            <a:endParaRPr lang="ru-RU" sz="4000" dirty="0" smtClean="0"/>
          </a:p>
          <a:p>
            <a:pPr algn="ctr" defTabSz="914400">
              <a:spcBef>
                <a:spcPts val="900"/>
              </a:spcBef>
              <a:buClr>
                <a:srgbClr val="262626"/>
              </a:buClr>
              <a:buFont typeface="Garamond" pitchFamily="18" charset="0"/>
              <a:buNone/>
            </a:pPr>
            <a:r>
              <a:rPr lang="ru-RU" sz="4000" dirty="0" smtClean="0"/>
              <a:t>Верно </a:t>
            </a:r>
            <a:r>
              <a:rPr lang="ru-RU" sz="4000" dirty="0"/>
              <a:t>ли, что 773</a:t>
            </a:r>
            <a:r>
              <a:rPr lang="ru-RU" sz="4000" baseline="-25000" dirty="0"/>
              <a:t>8</a:t>
            </a:r>
            <a:r>
              <a:rPr lang="ru-RU" sz="4000" dirty="0"/>
              <a:t> = 3113</a:t>
            </a:r>
            <a:r>
              <a:rPr lang="ru-RU" sz="4000" baseline="-25000" dirty="0"/>
              <a:t>10</a:t>
            </a:r>
            <a:r>
              <a:rPr lang="ru-RU" sz="4000" dirty="0"/>
              <a:t>?</a:t>
            </a:r>
          </a:p>
        </p:txBody>
      </p:sp>
      <p:pic>
        <p:nvPicPr>
          <p:cNvPr id="20485" name="Picture 1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Шестой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77825" y="2092325"/>
            <a:ext cx="8335963" cy="3932238"/>
          </a:xfrm>
        </p:spPr>
        <p:txBody>
          <a:bodyPr anchor="ctr"/>
          <a:lstStyle/>
          <a:p>
            <a:pPr algn="ctr" eaLnBrk="1" hangingPunct="1">
              <a:buFont typeface="Garamond" pitchFamily="18" charset="0"/>
              <a:buNone/>
            </a:pPr>
            <a:r>
              <a:rPr lang="ru-RU" sz="4000" dirty="0" smtClean="0">
                <a:latin typeface="Times New Roman" pitchFamily="18" charset="0"/>
              </a:rPr>
              <a:t>Верно ли, что римская система счисления является позиционной?</a:t>
            </a:r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0" y="2047875"/>
            <a:ext cx="2638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Arial" charset="0"/>
              </a:rPr>
              <a:t>Седьмой вопрос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77825" y="2092325"/>
            <a:ext cx="8655050" cy="3932238"/>
          </a:xfrm>
        </p:spPr>
        <p:txBody>
          <a:bodyPr anchor="ctr"/>
          <a:lstStyle/>
          <a:p>
            <a:pPr algn="ctr" eaLnBrk="1" hangingPunct="1">
              <a:buFont typeface="Garamond" pitchFamily="18" charset="0"/>
              <a:buNone/>
            </a:pPr>
            <a:r>
              <a:rPr lang="ru-RU" sz="4000" dirty="0" smtClean="0">
                <a:latin typeface="Times New Roman" pitchFamily="18" charset="0"/>
              </a:rPr>
              <a:t>Верно ли, что в памяти компьютера можно сохранить только целые положительные числа?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71000" y="2047875"/>
            <a:ext cx="2638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06088" y="5665788"/>
            <a:ext cx="1293812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3088</TotalTime>
  <Words>439</Words>
  <Application>Microsoft Office PowerPoint</Application>
  <PresentationFormat>Произвольный</PresentationFormat>
  <Paragraphs>97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Савон</vt:lpstr>
      <vt:lpstr>Элементы алгебры логики</vt:lpstr>
      <vt:lpstr>Крестики-нолики </vt:lpstr>
      <vt:lpstr>Первый вопрос</vt:lpstr>
      <vt:lpstr>Второй вопрос</vt:lpstr>
      <vt:lpstr>Третий вопрос</vt:lpstr>
      <vt:lpstr>Четвертый вопрос</vt:lpstr>
      <vt:lpstr>Пятый вопрос</vt:lpstr>
      <vt:lpstr>Шестой вопрос</vt:lpstr>
      <vt:lpstr>Седьмой вопрос</vt:lpstr>
      <vt:lpstr>Восьмой вопрос</vt:lpstr>
      <vt:lpstr>Девятый вопрос</vt:lpstr>
      <vt:lpstr>Найди истинные высказывания</vt:lpstr>
      <vt:lpstr>Логическая операция «конъюнкция»</vt:lpstr>
      <vt:lpstr>Какая конъюнкция истинна?</vt:lpstr>
      <vt:lpstr>Логическая операция «дизъюнкция»</vt:lpstr>
      <vt:lpstr>Чем схожи эти высказывания?</vt:lpstr>
      <vt:lpstr>Логическая операция «инверсия»</vt:lpstr>
      <vt:lpstr>Три группы</vt:lpstr>
      <vt:lpstr>Законы алгебры логики</vt:lpstr>
      <vt:lpstr>Домашнее задание</vt:lpstr>
      <vt:lpstr>Самое важное</vt:lpstr>
      <vt:lpstr>Подведем итоги</vt:lpstr>
      <vt:lpstr>До встречи!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 информатики и природа информации</dc:title>
  <dc:creator>Иван</dc:creator>
  <cp:lastModifiedBy>Павел</cp:lastModifiedBy>
  <cp:revision>30</cp:revision>
  <dcterms:created xsi:type="dcterms:W3CDTF">2020-04-26T20:15:09Z</dcterms:created>
  <dcterms:modified xsi:type="dcterms:W3CDTF">2020-08-16T15:56:45Z</dcterms:modified>
</cp:coreProperties>
</file>